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53" r:id="rId1"/>
    <p:sldMasterId id="2147484466" r:id="rId2"/>
    <p:sldMasterId id="2147484478" r:id="rId3"/>
  </p:sldMasterIdLst>
  <p:notesMasterIdLst>
    <p:notesMasterId r:id="rId30"/>
  </p:notesMasterIdLst>
  <p:handoutMasterIdLst>
    <p:handoutMasterId r:id="rId31"/>
  </p:handoutMasterIdLst>
  <p:sldIdLst>
    <p:sldId id="700" r:id="rId4"/>
    <p:sldId id="623" r:id="rId5"/>
    <p:sldId id="624" r:id="rId6"/>
    <p:sldId id="446" r:id="rId7"/>
    <p:sldId id="2146849162" r:id="rId8"/>
    <p:sldId id="2146849160" r:id="rId9"/>
    <p:sldId id="2146849155" r:id="rId10"/>
    <p:sldId id="2146849156" r:id="rId11"/>
    <p:sldId id="2146849165" r:id="rId12"/>
    <p:sldId id="2146849158" r:id="rId13"/>
    <p:sldId id="2146849159" r:id="rId14"/>
    <p:sldId id="2146849012" r:id="rId15"/>
    <p:sldId id="2146849013" r:id="rId16"/>
    <p:sldId id="2146849014" r:id="rId17"/>
    <p:sldId id="2146849029" r:id="rId18"/>
    <p:sldId id="2146849015" r:id="rId19"/>
    <p:sldId id="2146849019" r:id="rId20"/>
    <p:sldId id="2146849050" r:id="rId21"/>
    <p:sldId id="2146849163" r:id="rId22"/>
    <p:sldId id="2146849024" r:id="rId23"/>
    <p:sldId id="2146849025" r:id="rId24"/>
    <p:sldId id="2146849026" r:id="rId25"/>
    <p:sldId id="2146849027" r:id="rId26"/>
    <p:sldId id="2146849028" r:id="rId27"/>
    <p:sldId id="2146849171" r:id="rId28"/>
    <p:sldId id="448" r:id="rId29"/>
  </p:sldIdLst>
  <p:sldSz cx="12192000" cy="6858000"/>
  <p:notesSz cx="6858000" cy="9144000"/>
  <p:custDataLst>
    <p:tags r:id="rId32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 userDrawn="1">
          <p15:clr>
            <a:srgbClr val="F26B43"/>
          </p15:clr>
        </p15:guide>
        <p15:guide id="2" pos="2774" userDrawn="1">
          <p15:clr>
            <a:srgbClr val="A4A3A4"/>
          </p15:clr>
        </p15:guide>
        <p15:guide id="3" pos="370" userDrawn="1">
          <p15:clr>
            <a:srgbClr val="F26B43"/>
          </p15:clr>
        </p15:guide>
        <p15:guide id="4" pos="7310" userDrawn="1">
          <p15:clr>
            <a:srgbClr val="F26B43"/>
          </p15:clr>
        </p15:guide>
        <p15:guide id="5" orient="horz" pos="2260" userDrawn="1">
          <p15:clr>
            <a:srgbClr val="A4A3A4"/>
          </p15:clr>
        </p15:guide>
        <p15:guide id="6" orient="horz" pos="3952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FF"/>
    <a:srgbClr val="000048"/>
    <a:srgbClr val="0D0D0D"/>
    <a:srgbClr val="0563C1"/>
    <a:srgbClr val="FFFFFF"/>
    <a:srgbClr val="000041"/>
    <a:srgbClr val="49497A"/>
    <a:srgbClr val="DEDEE5"/>
    <a:srgbClr val="2B2B5D"/>
    <a:srgbClr val="4646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60BE47-F246-4DB4-9210-97508DF6EB5E}" v="8" dt="2026-01-16T08:06:27.7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2" autoAdjust="0"/>
    <p:restoredTop sz="96354"/>
  </p:normalViewPr>
  <p:slideViewPr>
    <p:cSldViewPr snapToGrid="0">
      <p:cViewPr varScale="1">
        <p:scale>
          <a:sx n="85" d="100"/>
          <a:sy n="85" d="100"/>
        </p:scale>
        <p:origin x="520" y="280"/>
      </p:cViewPr>
      <p:guideLst>
        <p:guide orient="horz" pos="368"/>
        <p:guide pos="2774"/>
        <p:guide pos="370"/>
        <p:guide pos="7310"/>
        <p:guide orient="horz" pos="2260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3" d="100"/>
        <a:sy n="83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165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37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zone Yuko （小曽根祐子）" userId="7815483560_tp_box_2" providerId="OAuth2" clId="{9D3F3C96-46F0-4A69-B082-E038EE86BD3E}"/>
    <pc:docChg chg="undo custSel modSld">
      <pc:chgData name="Ozone Yuko （小曽根祐子）" userId="7815483560_tp_box_2" providerId="OAuth2" clId="{9D3F3C96-46F0-4A69-B082-E038EE86BD3E}" dt="2026-01-16T08:06:28.657" v="138" actId="20577"/>
      <pc:docMkLst>
        <pc:docMk/>
      </pc:docMkLst>
      <pc:sldChg chg="modSp mod">
        <pc:chgData name="Ozone Yuko （小曽根祐子）" userId="7815483560_tp_box_2" providerId="OAuth2" clId="{9D3F3C96-46F0-4A69-B082-E038EE86BD3E}" dt="2026-01-05T02:30:01.459" v="130" actId="20577"/>
        <pc:sldMkLst>
          <pc:docMk/>
          <pc:sldMk cId="319107457" sldId="2146849012"/>
        </pc:sldMkLst>
        <pc:spChg chg="mod">
          <ac:chgData name="Ozone Yuko （小曽根祐子）" userId="7815483560_tp_box_2" providerId="OAuth2" clId="{9D3F3C96-46F0-4A69-B082-E038EE86BD3E}" dt="2026-01-05T02:30:01.459" v="130" actId="20577"/>
          <ac:spMkLst>
            <pc:docMk/>
            <pc:sldMk cId="319107457" sldId="2146849012"/>
            <ac:spMk id="16" creationId="{4D7D8BE2-0870-CF9B-6459-6E5E2DE52E45}"/>
          </ac:spMkLst>
        </pc:spChg>
      </pc:sldChg>
      <pc:sldChg chg="modSp">
        <pc:chgData name="Ozone Yuko （小曽根祐子）" userId="7815483560_tp_box_2" providerId="OAuth2" clId="{9D3F3C96-46F0-4A69-B082-E038EE86BD3E}" dt="2026-01-05T03:35:15.775" v="131"/>
        <pc:sldMkLst>
          <pc:docMk/>
          <pc:sldMk cId="1437762583" sldId="2146849015"/>
        </pc:sldMkLst>
        <pc:graphicFrameChg chg="mod">
          <ac:chgData name="Ozone Yuko （小曽根祐子）" userId="7815483560_tp_box_2" providerId="OAuth2" clId="{9D3F3C96-46F0-4A69-B082-E038EE86BD3E}" dt="2026-01-05T03:35:15.775" v="131"/>
          <ac:graphicFrameMkLst>
            <pc:docMk/>
            <pc:sldMk cId="1437762583" sldId="2146849015"/>
            <ac:graphicFrameMk id="6" creationId="{22541073-09C0-E962-38A0-9F7AD64E7082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05T05:10:07.267" v="133" actId="20577"/>
        <pc:sldMkLst>
          <pc:docMk/>
          <pc:sldMk cId="2090041538" sldId="2146849024"/>
        </pc:sldMkLst>
        <pc:graphicFrameChg chg="mod modGraphic">
          <ac:chgData name="Ozone Yuko （小曽根祐子）" userId="7815483560_tp_box_2" providerId="OAuth2" clId="{9D3F3C96-46F0-4A69-B082-E038EE86BD3E}" dt="2026-01-05T05:10:07.267" v="133" actId="20577"/>
          <ac:graphicFrameMkLst>
            <pc:docMk/>
            <pc:sldMk cId="2090041538" sldId="2146849024"/>
            <ac:graphicFrameMk id="16" creationId="{524C3614-0E90-0E0A-5C04-110B9EB1BE29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16T08:06:28.657" v="138" actId="20577"/>
        <pc:sldMkLst>
          <pc:docMk/>
          <pc:sldMk cId="1835950336" sldId="2146849160"/>
        </pc:sldMkLst>
        <pc:graphicFrameChg chg="mod modGraphic">
          <ac:chgData name="Ozone Yuko （小曽根祐子）" userId="7815483560_tp_box_2" providerId="OAuth2" clId="{9D3F3C96-46F0-4A69-B082-E038EE86BD3E}" dt="2026-01-16T08:06:28.657" v="138" actId="20577"/>
          <ac:graphicFrameMkLst>
            <pc:docMk/>
            <pc:sldMk cId="1835950336" sldId="2146849160"/>
            <ac:graphicFrameMk id="9" creationId="{4E2349A0-ED93-AA47-F509-19140175868D}"/>
          </ac:graphicFrameMkLst>
        </pc:graphicFrameChg>
      </pc:sldChg>
    </pc:docChg>
  </pc:docChgLst>
  <pc:docChgLst>
    <pc:chgData name="Miyazaki Satsuki （宮崎佐津紀）" userId="7815101345_tp_box_2" providerId="OAuth2" clId="{A9FAAC9B-447C-494C-B145-619817B383C9}"/>
    <pc:docChg chg="undo custSel addSld delSld modSld">
      <pc:chgData name="Miyazaki Satsuki （宮崎佐津紀）" userId="7815101345_tp_box_2" providerId="OAuth2" clId="{A9FAAC9B-447C-494C-B145-619817B383C9}" dt="2025-12-23T00:38:20.611" v="567" actId="20577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9D8F3632-A2D4-4F72-7175-501AE62513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JP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58C8494-8330-4353-D23D-18E858B7F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F9565-4216-4445-8ACA-A5D634DFD475}" type="datetimeFigureOut">
              <a:rPr lang="LID4096" altLang="en-US"/>
              <a:pPr>
                <a:defRPr/>
              </a:pPr>
              <a:t>01/29/2026</a:t>
            </a:fld>
            <a:endParaRPr lang="ko-JP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87C6BA4-8DA7-C06C-8257-2177622D5A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JP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239C5E2-5CF6-2635-BAF9-1937888CC6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8E14646-2E14-7248-B4B6-D58404B832E8}" type="slidenum">
              <a:rPr lang="ko-JP" altLang="en-US"/>
              <a:pPr>
                <a:defRPr/>
              </a:pPr>
              <a:t>‹#›</a:t>
            </a:fld>
            <a:endParaRPr lang="ko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79D448-FAB9-A985-C8EE-A3AC846F6A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1EE019-0D3A-EFDE-72D0-027738907E6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252C802-D109-8043-B0F9-067150D0A317}" type="datetimeFigureOut">
              <a:rPr lang="LID4096"/>
              <a:pPr>
                <a:defRPr/>
              </a:pPr>
              <a:t>01/29/2026</a:t>
            </a:fld>
            <a:endParaRPr lang="en-JP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AA202DE-2309-EA35-7DE7-932674C71D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JP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189CFDF-9D04-A4F9-6376-969A949D9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JP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4BA57-741F-1D20-99F5-34509589ED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0DD09-E01C-BAD1-AC99-DCCAF07083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966C30-85DB-4C4B-A060-BF5C5320BA04}" type="slidenum">
              <a:rPr lang="en-JP"/>
              <a:pPr>
                <a:defRPr/>
              </a:pPr>
              <a:t>‹#›</a:t>
            </a:fld>
            <a:endParaRPr lang="en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5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15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16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9.xml"/><Relationship Id="rId5" Type="http://schemas.openxmlformats.org/officeDocument/2006/relationships/image" Target="../media/image14.png"/><Relationship Id="rId4" Type="http://schemas.openxmlformats.org/officeDocument/2006/relationships/image" Target="../media/image17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0.xml"/><Relationship Id="rId5" Type="http://schemas.openxmlformats.org/officeDocument/2006/relationships/image" Target="../media/image3.png"/><Relationship Id="rId4" Type="http://schemas.openxmlformats.org/officeDocument/2006/relationships/image" Target="../media/image18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image" Target="../media/image19.emf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902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ja-JP" altLang="en-US" dirty="0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0" name="テキスト プレースホルダー 10">
            <a:extLst>
              <a:ext uri="{FF2B5EF4-FFF2-40B4-BE49-F238E27FC236}">
                <a16:creationId xmlns:a16="http://schemas.microsoft.com/office/drawing/2014/main" id="{51F1BAB4-BF47-3B73-61AB-48C73A07D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092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619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482888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B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5164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BC_プロダクト資料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F23D017-463D-AD4D-6C5C-98A759B8A93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159485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F23D017-463D-AD4D-6C5C-98A759B8A9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三角形 1">
            <a:extLst>
              <a:ext uri="{FF2B5EF4-FFF2-40B4-BE49-F238E27FC236}">
                <a16:creationId xmlns:a16="http://schemas.microsoft.com/office/drawing/2014/main" id="{3E6674F4-4E75-A765-EA22-CCF341E56EE4}"/>
              </a:ext>
            </a:extLst>
          </p:cNvPr>
          <p:cNvSpPr/>
          <p:nvPr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rgbClr val="0000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CC6D58-EF4A-F84C-B945-9E05F489A3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559914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44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1606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+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82A8865-E852-8779-AF4C-2BDBBCB2B4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721923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82A8865-E852-8779-AF4C-2BDBBCB2B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0036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+説明文＋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33DB12E-609D-D2FB-C43A-2329E15DD74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656601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33DB12E-609D-D2FB-C43A-2329E15DD7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5433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D0619A66-CC94-F64F-DA26-0FF8A23AF3EA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5" name="グラフィックス 2">
            <a:extLst>
              <a:ext uri="{FF2B5EF4-FFF2-40B4-BE49-F238E27FC236}">
                <a16:creationId xmlns:a16="http://schemas.microsoft.com/office/drawing/2014/main" id="{8D9B3208-C845-2C86-CEFC-EAC3C8484B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8885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7CBF0D-71DD-004F-EE3B-1BC6F28DA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8A181A9D-4CFB-510D-DBA2-3B5A52B8D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94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131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 dirty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 dirty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05386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97196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89006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593865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511967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14384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06194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298004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262B7B1-0731-8DCD-FDA6-CB9554C09C52}"/>
              </a:ext>
            </a:extLst>
          </p:cNvPr>
          <p:cNvCxnSpPr>
            <a:cxnSpLocks/>
          </p:cNvCxnSpPr>
          <p:nvPr userDrawn="1"/>
        </p:nvCxnSpPr>
        <p:spPr>
          <a:xfrm>
            <a:off x="1323874" y="3434388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円/楕円 50">
            <a:extLst>
              <a:ext uri="{FF2B5EF4-FFF2-40B4-BE49-F238E27FC236}">
                <a16:creationId xmlns:a16="http://schemas.microsoft.com/office/drawing/2014/main" id="{810962BC-ECC6-D04E-856C-0E8B296C491F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381680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04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2" name="テキスト プレースホルダー 4">
            <a:extLst>
              <a:ext uri="{FF2B5EF4-FFF2-40B4-BE49-F238E27FC236}">
                <a16:creationId xmlns:a16="http://schemas.microsoft.com/office/drawing/2014/main" id="{09BB8F31-4E5A-8CC8-0885-67317BAA34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43922" y="390678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E9A66F2-6529-CFEC-6940-4A718DB70DA6}"/>
              </a:ext>
            </a:extLst>
          </p:cNvPr>
          <p:cNvCxnSpPr>
            <a:cxnSpLocks/>
          </p:cNvCxnSpPr>
          <p:nvPr userDrawn="1"/>
        </p:nvCxnSpPr>
        <p:spPr>
          <a:xfrm>
            <a:off x="1323874" y="4362436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50">
            <a:extLst>
              <a:ext uri="{FF2B5EF4-FFF2-40B4-BE49-F238E27FC236}">
                <a16:creationId xmlns:a16="http://schemas.microsoft.com/office/drawing/2014/main" id="{A3FCEDA4-A85A-9088-03F8-EB4590AA02E6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474485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05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9" name="テキスト プレースホルダー 4">
            <a:extLst>
              <a:ext uri="{FF2B5EF4-FFF2-40B4-BE49-F238E27FC236}">
                <a16:creationId xmlns:a16="http://schemas.microsoft.com/office/drawing/2014/main" id="{31510614-2987-35BA-45DA-50C0E72E86D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43922" y="483483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D32E6C7-FFF6-886C-5EA3-C79E0CA92600}"/>
              </a:ext>
            </a:extLst>
          </p:cNvPr>
          <p:cNvCxnSpPr>
            <a:cxnSpLocks/>
          </p:cNvCxnSpPr>
          <p:nvPr userDrawn="1"/>
        </p:nvCxnSpPr>
        <p:spPr>
          <a:xfrm>
            <a:off x="1323874" y="5290484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50">
            <a:extLst>
              <a:ext uri="{FF2B5EF4-FFF2-40B4-BE49-F238E27FC236}">
                <a16:creationId xmlns:a16="http://schemas.microsoft.com/office/drawing/2014/main" id="{9506B138-D802-D2A8-C991-AB44A1203701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567290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06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3" name="テキスト プレースホルダー 4">
            <a:extLst>
              <a:ext uri="{FF2B5EF4-FFF2-40B4-BE49-F238E27FC236}">
                <a16:creationId xmlns:a16="http://schemas.microsoft.com/office/drawing/2014/main" id="{A5BA7354-117F-2101-9323-A1762E5429B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43922" y="576288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10325822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 dirty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 dirty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451434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369536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3287638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991434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909536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541414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459516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3377618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3446808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20654E43-7CF4-6954-D935-4A0B614FF5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126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4045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9483897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62532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5544997-C74E-E0AD-F2FE-22461E7A2AF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8654237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5544997-C74E-E0AD-F2FE-22461E7A2A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三角形 1">
            <a:extLst>
              <a:ext uri="{FF2B5EF4-FFF2-40B4-BE49-F238E27FC236}">
                <a16:creationId xmlns:a16="http://schemas.microsoft.com/office/drawing/2014/main" id="{519B8972-44D1-3802-EE60-A1BC5C5A16AB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C091A5-862A-9941-5642-C4E70B372A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559914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44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27954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660EF211-A8C9-FBD7-5993-BD3CA45DEA3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104889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60EF211-A8C9-FBD7-5993-BD3CA45DE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145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EFBDC73-21D0-0696-0419-0FC3D51B89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6674818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EFBDC73-21D0-0696-0419-0FC3D51B89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09179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019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2659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5098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482025" y="17362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変更点</a:t>
            </a:r>
          </a:p>
        </p:txBody>
      </p:sp>
      <p:pic>
        <p:nvPicPr>
          <p:cNvPr id="3" name="図プレースホルダー 10">
            <a:extLst>
              <a:ext uri="{FF2B5EF4-FFF2-40B4-BE49-F238E27FC236}">
                <a16:creationId xmlns:a16="http://schemas.microsoft.com/office/drawing/2014/main" id="{673D12C0-BFE1-CD53-B1BE-B00929101C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71" b="71"/>
          <a:stretch/>
        </p:blipFill>
        <p:spPr>
          <a:xfrm>
            <a:off x="36095" y="40530"/>
            <a:ext cx="490419" cy="452763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7895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商品概要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34CDCB4D-B3FE-5512-1AD8-8FC091FB7A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310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商品価格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95397C94-8D81-3AA4-47A1-27CC660D24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0969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スペック詳細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BC5DC8DD-FDC6-A8B5-8C59-D99344C84D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624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2"/>
                </a:solidFill>
              </a:rPr>
              <a:t>実施フロー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5F8EFFDA-09AC-475F-DDAA-47D7F2B111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3060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D4B3C0F-D350-D314-423E-99559A59D8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467" y="37992"/>
            <a:ext cx="498475" cy="498475"/>
          </a:xfrm>
          <a:prstGeom prst="rect">
            <a:avLst/>
          </a:prstGeom>
        </p:spPr>
      </p:pic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20861" y="173621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その他：留意事項</a:t>
            </a:r>
          </a:p>
        </p:txBody>
      </p:sp>
      <p:sp>
        <p:nvSpPr>
          <p:cNvPr id="8" name="テキスト プレースホルダー 10">
            <a:extLst>
              <a:ext uri="{FF2B5EF4-FFF2-40B4-BE49-F238E27FC236}">
                <a16:creationId xmlns:a16="http://schemas.microsoft.com/office/drawing/2014/main" id="{4B10FDEC-7075-BB0D-498B-CA043596B5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25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2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8E3A16E3-0D66-247C-8444-14352335CDB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5" imgW="7772400" imgH="10058400" progId="TCLayout.ActiveDocument.1">
                  <p:embed/>
                </p:oleObj>
              </mc:Choice>
              <mc:Fallback>
                <p:oleObj name="think-cellスライド" r:id="rId15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E3A16E3-0D66-247C-8444-14352335C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2075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43" r:id="rId2"/>
    <p:sldLayoutId id="2147484462" r:id="rId3"/>
    <p:sldLayoutId id="2147484450" r:id="rId4"/>
    <p:sldLayoutId id="2147484465" r:id="rId5"/>
    <p:sldLayoutId id="2147484446" r:id="rId6"/>
    <p:sldLayoutId id="2147484447" r:id="rId7"/>
    <p:sldLayoutId id="2147484448" r:id="rId8"/>
    <p:sldLayoutId id="2147484449" r:id="rId9"/>
    <p:sldLayoutId id="2147484463" r:id="rId10"/>
    <p:sldLayoutId id="2147484431" r:id="rId11"/>
    <p:sldLayoutId id="21474844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70">
          <p15:clr>
            <a:srgbClr val="F26B43"/>
          </p15:clr>
        </p15:guide>
        <p15:guide id="3" pos="7310">
          <p15:clr>
            <a:srgbClr val="F26B43"/>
          </p15:clr>
        </p15:guide>
        <p15:guide id="4" orient="horz" pos="3952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82F3D157-6554-A029-2F49-45F5F3B53459}"/>
              </a:ext>
            </a:extLst>
          </p:cNvPr>
          <p:cNvGraphicFramePr>
            <a:graphicFrameLocks noChangeAspect="1"/>
          </p:cNvGraphicFramePr>
          <p:nvPr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00601319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5" imgW="7772400" imgH="10058400" progId="TCLayout.ActiveDocument.1">
                  <p:embed/>
                </p:oleObj>
              </mc:Choice>
              <mc:Fallback>
                <p:oleObj name="think-cellスライド" r:id="rId15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2F3D157-6554-A029-2F49-45F5F3B53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0CAB8BD8-5148-6D38-9C09-17B77DDEF5F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7" imgW="7772400" imgH="10058400" progId="TCLayout.ActiveDocument.1">
                  <p:embed/>
                </p:oleObj>
              </mc:Choice>
              <mc:Fallback>
                <p:oleObj name="think-cellスライド" r:id="rId17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CAB8BD8-5148-6D38-9C09-17B77DDEF5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角丸四角形 1">
            <a:extLst>
              <a:ext uri="{FF2B5EF4-FFF2-40B4-BE49-F238E27FC236}">
                <a16:creationId xmlns:a16="http://schemas.microsoft.com/office/drawing/2014/main" id="{F3427FF8-BEDB-2FB2-C29A-750AF9D3D70B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62311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  <p:sldLayoutId id="2147484468" r:id="rId2"/>
    <p:sldLayoutId id="2147484469" r:id="rId3"/>
    <p:sldLayoutId id="2147484470" r:id="rId4"/>
    <p:sldLayoutId id="2147484471" r:id="rId5"/>
    <p:sldLayoutId id="2147484472" r:id="rId6"/>
    <p:sldLayoutId id="2147484473" r:id="rId7"/>
    <p:sldLayoutId id="2147484474" r:id="rId8"/>
    <p:sldLayoutId id="2147484475" r:id="rId9"/>
    <p:sldLayoutId id="2147484476" r:id="rId10"/>
    <p:sldLayoutId id="21474844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>
          <p15:clr>
            <a:srgbClr val="F26B43"/>
          </p15:clr>
        </p15:guide>
        <p15:guide id="2" pos="370">
          <p15:clr>
            <a:srgbClr val="F26B43"/>
          </p15:clr>
        </p15:guide>
        <p15:guide id="3" orient="horz" pos="368">
          <p15:clr>
            <a:srgbClr val="F26B43"/>
          </p15:clr>
        </p15:guide>
        <p15:guide id="4" pos="7310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8E3A16E3-0D66-247C-8444-14352335CDBC}"/>
              </a:ext>
            </a:extLst>
          </p:cNvPr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9" imgW="7772400" imgH="10058400" progId="TCLayout.ActiveDocument.1">
                  <p:embed/>
                </p:oleObj>
              </mc:Choice>
              <mc:Fallback>
                <p:oleObj name="think-cellスライド" r:id="rId9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E3A16E3-0D66-247C-8444-14352335C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751990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70">
          <p15:clr>
            <a:srgbClr val="F26B43"/>
          </p15:clr>
        </p15:guide>
        <p15:guide id="3" pos="7310">
          <p15:clr>
            <a:srgbClr val="F26B43"/>
          </p15:clr>
        </p15:guide>
        <p15:guide id="4" orient="horz" pos="3952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533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lycbiz.com/jp/download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26.png"/><Relationship Id="rId4" Type="http://schemas.openxmlformats.org/officeDocument/2006/relationships/hyperlink" Target="https://ads-help.yahoo-net.jp/s/article/H000044278?language=ja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ycbiz.com/jp/download/yahoo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ads-help.yahoo-net.jp/s/article/H000044533" TargetMode="Externa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www.lycbiz.com/jp/terms-and-policies/yahoo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" TargetMode="External"/><Relationship Id="rId7" Type="http://schemas.openxmlformats.org/officeDocument/2006/relationships/hyperlink" Target="https://form-business.yahoo.co.jp/claris/enqueteForm?inquiry_type=guaranteed_review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315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yadui.business.yahoo.co.jp/agencyportal/873240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www.lycbiz.com/jp/download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63EEF-140C-2162-B5B8-84689BC72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テキスト プレースホルダー 5">
            <a:extLst>
              <a:ext uri="{FF2B5EF4-FFF2-40B4-BE49-F238E27FC236}">
                <a16:creationId xmlns:a16="http://schemas.microsoft.com/office/drawing/2014/main" id="{C4168BCF-89ED-50DE-A3BB-87B89E3AE521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 dirty="0">
                <a:cs typeface="Segoe UI" panose="020B0502040204020203" pitchFamily="34" charset="0"/>
              </a:rPr>
              <a:t>Yahoo!</a:t>
            </a:r>
            <a:r>
              <a:rPr lang="ja-JP" altLang="en-US" sz="3600" dirty="0">
                <a:cs typeface="Segoe UI" panose="020B0502040204020203" pitchFamily="34" charset="0"/>
              </a:rPr>
              <a:t>天気・災害</a:t>
            </a:r>
            <a:endParaRPr lang="en-US" altLang="ja-JP" sz="3600" dirty="0">
              <a:cs typeface="Segoe UI" panose="020B0502040204020203" pitchFamily="34" charset="0"/>
            </a:endParaRP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 dirty="0">
                <a:cs typeface="Segoe UI" panose="020B0502040204020203" pitchFamily="34" charset="0"/>
              </a:rPr>
              <a:t>2026</a:t>
            </a:r>
            <a:r>
              <a:rPr lang="ja-JP" altLang="en-US" sz="3600" dirty="0">
                <a:cs typeface="Segoe UI" panose="020B0502040204020203" pitchFamily="34" charset="0"/>
              </a:rPr>
              <a:t>年</a:t>
            </a:r>
            <a:r>
              <a:rPr lang="en-US" altLang="ja-JP" sz="3600" dirty="0">
                <a:cs typeface="Segoe UI" panose="020B0502040204020203" pitchFamily="34" charset="0"/>
              </a:rPr>
              <a:t>4</a:t>
            </a:r>
            <a:r>
              <a:rPr lang="ja-JP" altLang="en-US" sz="3600" dirty="0">
                <a:cs typeface="Segoe UI" panose="020B0502040204020203" pitchFamily="34" charset="0"/>
              </a:rPr>
              <a:t>月～</a:t>
            </a:r>
            <a:r>
              <a:rPr lang="en-US" altLang="ja-JP" sz="3600" dirty="0">
                <a:cs typeface="Segoe UI" panose="020B0502040204020203" pitchFamily="34" charset="0"/>
              </a:rPr>
              <a:t>2026</a:t>
            </a:r>
            <a:r>
              <a:rPr lang="ja-JP" altLang="en-US" sz="3600" dirty="0">
                <a:cs typeface="Segoe UI" panose="020B0502040204020203" pitchFamily="34" charset="0"/>
              </a:rPr>
              <a:t>年</a:t>
            </a:r>
            <a:r>
              <a:rPr lang="en-US" altLang="ja-JP" sz="3600" dirty="0">
                <a:cs typeface="Segoe UI" panose="020B0502040204020203" pitchFamily="34" charset="0"/>
              </a:rPr>
              <a:t>9</a:t>
            </a:r>
            <a:r>
              <a:rPr lang="ja-JP" altLang="en-US" sz="3600" dirty="0">
                <a:cs typeface="Segoe UI" panose="020B0502040204020203" pitchFamily="34" charset="0"/>
              </a:rPr>
              <a:t>月　</a:t>
            </a:r>
            <a:r>
              <a:rPr lang="ja-JP" altLang="en-US" sz="3600" dirty="0"/>
              <a:t>セールスシート</a:t>
            </a:r>
            <a:endParaRPr lang="ja-JP" altLang="en-US" sz="3600" dirty="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10243" name="テキスト プレースホルダー 6">
            <a:extLst>
              <a:ext uri="{FF2B5EF4-FFF2-40B4-BE49-F238E27FC236}">
                <a16:creationId xmlns:a16="http://schemas.microsoft.com/office/drawing/2014/main" id="{A17FE010-CFC4-317C-67A3-712AEE309A1A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2026/1/28</a:t>
            </a:r>
          </a:p>
          <a:p>
            <a:pPr eaLnBrk="1" hangingPunct="1"/>
            <a:r>
              <a:rPr lang="ja-JP" altLang="en-US" dirty="0">
                <a:latin typeface="メイリオ" panose="020B0604030504040204" pitchFamily="34" charset="-128"/>
                <a:ea typeface="メイリオ" panose="020B0604030504040204" pitchFamily="34" charset="-128"/>
              </a:rPr>
              <a:t>更新日：</a:t>
            </a:r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2026/1/29</a:t>
            </a:r>
          </a:p>
        </p:txBody>
      </p:sp>
      <p:sp>
        <p:nvSpPr>
          <p:cNvPr id="10241" name="テキスト プレースホルダー 4">
            <a:extLst>
              <a:ext uri="{FF2B5EF4-FFF2-40B4-BE49-F238E27FC236}">
                <a16:creationId xmlns:a16="http://schemas.microsoft.com/office/drawing/2014/main" id="{4B52A993-85D1-4A95-482B-EAA616AD5A0A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dirty="0">
                <a:latin typeface="メイリオ" panose="020B0604030504040204" pitchFamily="34" charset="-128"/>
                <a:ea typeface="メイリオ" panose="020B0604030504040204" pitchFamily="34" charset="-128"/>
              </a:rPr>
              <a:t>ヤフー株式会社</a:t>
            </a: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8F503E33-092C-1411-F35C-9F93EA5A24E2}"/>
              </a:ext>
            </a:extLst>
          </p:cNvPr>
          <p:cNvSpPr/>
          <p:nvPr/>
        </p:nvSpPr>
        <p:spPr>
          <a:xfrm>
            <a:off x="587375" y="1123249"/>
            <a:ext cx="3922841" cy="4096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 dirty="0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sz="1200" b="1" dirty="0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ヤフー広告 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180700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B483A-763B-1313-690D-1BDAF34C4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A71040D-94A5-8A8A-774D-7424FA1EA43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3ABC5AD-B6FB-52A2-44B9-D2C40CA40E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AEFDE4F-437A-B520-C680-2E1B1F1BA1F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3A5AEEF-F5CC-9474-A91B-77EF55BAF6BF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日以降適用の掲載制限カテゴリー追加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適用の有無は各セールスシートをご確認ください。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・電子たばこ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・性的部位治療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・性を連想させるクリエイティブ（デジタルエンターテインメント）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・制作費申し込みフォームの変更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トップページカスタマイズ広告、タイアップ広告、一部特集など広告管理ツールを通さない商品の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お申し込み先が「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Biz Process Manager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）」へ変更になります。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12/17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（水）リリースの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Talk Head View Premium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が変更対象の第一弾です。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のリリースが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月下旬のため、制作費の申し込み開始は後日ご案内いたします。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37EBAAAA-9464-8D21-6BAB-8F2F76A2DA1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5407409-C280-9349-7C6D-F6223389DAFE}"/>
              </a:ext>
            </a:extLst>
          </p:cNvPr>
          <p:cNvGraphicFramePr>
            <a:graphicFrameLocks noGrp="1"/>
          </p:cNvGraphicFramePr>
          <p:nvPr/>
        </p:nvGraphicFramePr>
        <p:xfrm>
          <a:off x="1090652" y="5292101"/>
          <a:ext cx="10010694" cy="961843"/>
        </p:xfrm>
        <a:graphic>
          <a:graphicData uri="http://schemas.openxmlformats.org/drawingml/2006/table">
            <a:tbl>
              <a:tblPr bandRow="1"/>
              <a:tblGrid>
                <a:gridCol w="2879218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353783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3593641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50489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申し込みツール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月下旬以降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56944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お申込みフォーム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Biz Process Manager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LBPM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23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1F0F9-2DA2-6B7A-19D4-CACA84D48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9281EE0-2060-CE14-4F94-316893787BE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5F08D959-5C6C-3F2D-DF98-00A834FB1B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AD781D08-A4EE-3ACE-CB5F-46476934B2F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250B637-652A-62DD-55C7-46CF9EF7C797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・共通免責事項のヘルプ記載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これまでセールスシートの巻末に「予約型共通免責事項・注意事項」を掲載していましたが、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その内容を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広告ヘルプへ移管しました。</a:t>
            </a:r>
          </a:p>
          <a:p>
            <a:endParaRPr lang="ja-JP" altLang="en-US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広告ヘルプ「ディスプレイ広告（予約型）について」：</a:t>
            </a:r>
            <a:b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https://ads-help.yahoo-net.jp/s/article/H000044533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・セールスシートの掲載場所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これまでエージェンシーポータルにのみ掲載していた予約型のセールスシートを、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ヤフー 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for Business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にも掲載することになりました。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A39C6C2-D285-76DF-8458-BA8003E9266C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3</a:t>
            </a:r>
            <a:r>
              <a:rPr lang="ja-JP" altLang="en-US" b="1" dirty="0">
                <a:latin typeface="Meiryo"/>
                <a:ea typeface="Meiryo"/>
              </a:rPr>
              <a:t>．ドキュメント関連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25D5E44-C543-6766-E0C9-CB0DD203B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135903"/>
              </p:ext>
            </p:extLst>
          </p:nvPr>
        </p:nvGraphicFramePr>
        <p:xfrm>
          <a:off x="1094453" y="4881646"/>
          <a:ext cx="10363200" cy="1110076"/>
        </p:xfrm>
        <a:graphic>
          <a:graphicData uri="http://schemas.openxmlformats.org/drawingml/2006/table">
            <a:tbl>
              <a:tblPr bandRow="1"/>
              <a:tblGrid>
                <a:gridCol w="2557477">
                  <a:extLst>
                    <a:ext uri="{9D8B030D-6E8A-4147-A177-3AD203B41FA5}">
                      <a16:colId xmlns:a16="http://schemas.microsoft.com/office/drawing/2014/main" val="1993839005"/>
                    </a:ext>
                  </a:extLst>
                </a:gridCol>
                <a:gridCol w="3943586">
                  <a:extLst>
                    <a:ext uri="{9D8B030D-6E8A-4147-A177-3AD203B41FA5}">
                      <a16:colId xmlns:a16="http://schemas.microsoft.com/office/drawing/2014/main" val="469664068"/>
                    </a:ext>
                  </a:extLst>
                </a:gridCol>
                <a:gridCol w="3862137">
                  <a:extLst>
                    <a:ext uri="{9D8B030D-6E8A-4147-A177-3AD203B41FA5}">
                      <a16:colId xmlns:a16="http://schemas.microsoft.com/office/drawing/2014/main" val="333747982"/>
                    </a:ext>
                  </a:extLst>
                </a:gridCol>
              </a:tblGrid>
              <a:tr h="58255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情報掲載先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2025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12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17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日以降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362339"/>
                  </a:ext>
                </a:extLst>
              </a:tr>
              <a:tr h="527520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エージェンシーポータル</a:t>
                      </a:r>
                      <a:endParaRPr kumimoji="1" lang="en-US" altLang="ja-JP" sz="1200" b="1" kern="12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ージェンシーポータル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LINE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ヤフー 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for Business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87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82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天気・災害</a:t>
            </a:r>
            <a:endParaRPr kumimoji="1" lang="en-US" altLang="ja-JP" dirty="0">
              <a:solidFill>
                <a:srgbClr val="00004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9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BC6A4C6-D4D4-AD25-EF7B-6AD8938C66CA}"/>
              </a:ext>
            </a:extLst>
          </p:cNvPr>
          <p:cNvSpPr txBox="1"/>
          <p:nvPr/>
        </p:nvSpPr>
        <p:spPr>
          <a:xfrm>
            <a:off x="6401219" y="492901"/>
            <a:ext cx="3350276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天気・災害（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7D8BE2-0870-CF9B-6459-6E5E2DE52E45}"/>
              </a:ext>
            </a:extLst>
          </p:cNvPr>
          <p:cNvSpPr/>
          <p:nvPr/>
        </p:nvSpPr>
        <p:spPr>
          <a:xfrm>
            <a:off x="555391" y="1876594"/>
            <a:ext cx="9734503" cy="1744406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　トップ　トップパネル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（時間帯指定）を廃止いたします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　トップ　トップパネル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につきましては、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</a:t>
            </a: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期間のみの変更となりますが、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ターゲティングの掛け率</a:t>
            </a: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変更に伴い、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リリース種別は「内容変更」となります。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1 つの角を丸めた四角形 23">
            <a:extLst>
              <a:ext uri="{FF2B5EF4-FFF2-40B4-BE49-F238E27FC236}">
                <a16:creationId xmlns:a16="http://schemas.microsoft.com/office/drawing/2014/main" id="{9B6A1EF0-969E-A006-CC6D-E6B72907E9FB}"/>
              </a:ext>
            </a:extLst>
          </p:cNvPr>
          <p:cNvSpPr/>
          <p:nvPr/>
        </p:nvSpPr>
        <p:spPr>
          <a:xfrm>
            <a:off x="555392" y="1378914"/>
            <a:ext cx="3287403" cy="497680"/>
          </a:xfrm>
          <a:prstGeom prst="round1Rect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spc="3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内容変更</a:t>
            </a:r>
            <a:endParaRPr kumimoji="0" lang="ja-JP" altLang="en-US" b="1" i="0" u="none" strike="noStrike" kern="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107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1B379-B7C3-C662-85F5-28D3F6CB8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F1F439-316F-C51E-E417-93F266FB0B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69C2E0-C32E-FD04-F975-121BD3AD095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02</a:t>
            </a:r>
            <a:endParaRPr lang="ja-JP" altLang="en-US" dirty="0"/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9D8706D8-12D4-D54D-6658-B4BAA5A5B11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3110988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462595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1AD5C-A0C1-1467-5476-DE925CF5E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9F69D5-38BD-F86C-F972-15A38DD071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商品一覧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EFCDBD29-1EF3-F677-EBCD-4361A072290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E1F8F9CD-4B27-3344-6962-F4FB4503D4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CC2D8F-73A4-CBDB-91E7-7EBF97A0F5E5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lang="en-US" altLang="ja-JP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117170B-8092-B76A-4A13-2CADE17543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331F63C-0339-B128-8E63-22D4A07AD478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000" b="1" dirty="0">
                <a:solidFill>
                  <a:srgbClr val="FFFFFF"/>
                </a:solidFill>
                <a:latin typeface="Calibri" panose="020F0502020204030204"/>
                <a:ea typeface="メイリオ" panose="020B0604030504040204" pitchFamily="50" charset="-128"/>
              </a:rPr>
              <a:t>スマートフォン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949CB49B-9381-BA7B-8647-E9606EC3E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424391"/>
              </p:ext>
            </p:extLst>
          </p:nvPr>
        </p:nvGraphicFramePr>
        <p:xfrm>
          <a:off x="485141" y="1346715"/>
          <a:ext cx="10585449" cy="945072"/>
        </p:xfrm>
        <a:graphic>
          <a:graphicData uri="http://schemas.openxmlformats.org/drawingml/2006/table">
            <a:tbl>
              <a:tblPr/>
              <a:tblGrid>
                <a:gridCol w="3439159">
                  <a:extLst>
                    <a:ext uri="{9D8B030D-6E8A-4147-A177-3AD203B41FA5}">
                      <a16:colId xmlns:a16="http://schemas.microsoft.com/office/drawing/2014/main" val="251439796"/>
                    </a:ext>
                  </a:extLst>
                </a:gridCol>
                <a:gridCol w="5231111">
                  <a:extLst>
                    <a:ext uri="{9D8B030D-6E8A-4147-A177-3AD203B41FA5}">
                      <a16:colId xmlns:a16="http://schemas.microsoft.com/office/drawing/2014/main" val="723909667"/>
                    </a:ext>
                  </a:extLst>
                </a:gridCol>
                <a:gridCol w="1915179">
                  <a:extLst>
                    <a:ext uri="{9D8B030D-6E8A-4147-A177-3AD203B41FA5}">
                      <a16:colId xmlns:a16="http://schemas.microsoft.com/office/drawing/2014/main" val="2192678241"/>
                    </a:ext>
                  </a:extLst>
                </a:gridCol>
              </a:tblGrid>
              <a:tr h="26125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通常商品</a:t>
                      </a: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ja-JP" altLang="en-US" sz="10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003E"/>
                          </a:highlight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ページ数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1940"/>
                  </a:ext>
                </a:extLst>
              </a:tr>
              <a:tr h="68382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endParaRPr lang="ja-JP" altLang="en-US" sz="10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AAAAAF"/>
                        </a:highlight>
                        <a:latin typeface="Meiryo"/>
                        <a:ea typeface="Meiryo"/>
                      </a:endParaRPr>
                    </a:p>
                  </a:txBody>
                  <a:tcPr marL="3106" marR="3106" marT="310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rtl="0" fontAlgn="ctr"/>
                      <a:r>
                        <a:rPr lang="ja-JP" altLang="en-US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50" charset="-128"/>
                          <a:ea typeface="Meiryo" panose="020B0604030504040204" pitchFamily="50" charset="-128"/>
                        </a:rPr>
                        <a:t>トップパネル</a:t>
                      </a:r>
                    </a:p>
                  </a:txBody>
                  <a:tcPr marL="559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rtl="0" fontAlgn="ctr"/>
                      <a:r>
                        <a:rPr lang="en-US" altLang="ja-JP" sz="1000" b="0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P.15</a:t>
                      </a:r>
                    </a:p>
                  </a:txBody>
                  <a:tcPr marL="3106" marR="3106" marT="3106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062720"/>
                  </a:ext>
                </a:extLst>
              </a:tr>
            </a:tbl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46E466A9-370D-7E4C-8724-E30760F08A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690510"/>
            <a:ext cx="288000" cy="52017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EC0A544-81F1-AA27-8DEF-FF295FB92434}"/>
              </a:ext>
            </a:extLst>
          </p:cNvPr>
          <p:cNvSpPr txBox="1"/>
          <p:nvPr/>
        </p:nvSpPr>
        <p:spPr>
          <a:xfrm>
            <a:off x="2120900" y="180603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000" b="1" dirty="0">
                <a:solidFill>
                  <a:srgbClr val="FFFFFF"/>
                </a:solidFill>
                <a:latin typeface="Calibri" panose="020F0502020204030204"/>
                <a:ea typeface="メイリオ" panose="020B0604030504040204" pitchFamily="50" charset="-128"/>
              </a:rPr>
              <a:t>スマートフォン</a:t>
            </a:r>
          </a:p>
        </p:txBody>
      </p:sp>
    </p:spTree>
    <p:extLst>
      <p:ext uri="{BB962C8B-B14F-4D97-AF65-F5344CB8AC3E}">
        <p14:creationId xmlns:p14="http://schemas.microsoft.com/office/powerpoint/2010/main" val="1874644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BF616-FF6D-BEA2-AEFC-BE26F9B12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3CC3364D-F092-B9E3-EED3-ED61C48AD6D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50D6169B-7B26-6AA9-D002-D381CD66A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F05F99E-D94B-ED09-1102-B9E53C3BD34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D8E057E-6617-EFC5-DC33-2913CCE2F4CE}"/>
              </a:ext>
            </a:extLst>
          </p:cNvPr>
          <p:cNvSpPr/>
          <p:nvPr/>
        </p:nvSpPr>
        <p:spPr>
          <a:xfrm>
            <a:off x="434975" y="6013853"/>
            <a:ext cx="4543231" cy="215444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・入稿規定（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web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）：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  <a:hlinkClick r:id="rId3"/>
              </a:rPr>
              <a:t>https://ads-help.yahoo-net.jp/s/article/H000044930?language=ja</a:t>
            </a:r>
            <a:endParaRPr lang="en-US" altLang="ja-JP" sz="800" kern="0" dirty="0">
              <a:solidFill>
                <a:srgbClr val="0D0D0D"/>
              </a:solidFill>
              <a:latin typeface="Meiryo UI"/>
              <a:ea typeface="Meiryo UI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388E5E4-8C34-7ED8-BC2F-2A7DBEBC41E7}"/>
              </a:ext>
            </a:extLst>
          </p:cNvPr>
          <p:cNvSpPr/>
          <p:nvPr/>
        </p:nvSpPr>
        <p:spPr>
          <a:xfrm>
            <a:off x="8404158" y="6121575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8" name="テキスト プレースホルダー 1">
            <a:extLst>
              <a:ext uri="{FF2B5EF4-FFF2-40B4-BE49-F238E27FC236}">
                <a16:creationId xmlns:a16="http://schemas.microsoft.com/office/drawing/2014/main" id="{AB14B68E-E82F-2A17-6178-C6F4FF9D9B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スマートフォン商品</a:t>
            </a:r>
          </a:p>
        </p:txBody>
      </p:sp>
      <p:sp>
        <p:nvSpPr>
          <p:cNvPr id="24" name="角丸四角形 37">
            <a:extLst>
              <a:ext uri="{FF2B5EF4-FFF2-40B4-BE49-F238E27FC236}">
                <a16:creationId xmlns:a16="http://schemas.microsoft.com/office/drawing/2014/main" id="{5EED775E-E779-9C03-A12D-AE3F7DB32CE3}"/>
              </a:ext>
            </a:extLst>
          </p:cNvPr>
          <p:cNvSpPr/>
          <p:nvPr/>
        </p:nvSpPr>
        <p:spPr>
          <a:xfrm>
            <a:off x="1402927" y="3122679"/>
            <a:ext cx="2471680" cy="692904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/16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25" name="円/楕円 38">
            <a:extLst>
              <a:ext uri="{FF2B5EF4-FFF2-40B4-BE49-F238E27FC236}">
                <a16:creationId xmlns:a16="http://schemas.microsoft.com/office/drawing/2014/main" id="{96161F1B-E92E-2C28-1DF8-BBCC8CA914DE}"/>
              </a:ext>
            </a:extLst>
          </p:cNvPr>
          <p:cNvSpPr>
            <a:spLocks noChangeAspect="1"/>
          </p:cNvSpPr>
          <p:nvPr/>
        </p:nvSpPr>
        <p:spPr>
          <a:xfrm>
            <a:off x="1150927" y="3217131"/>
            <a:ext cx="504000" cy="504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A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26" name="角丸四角形 47">
            <a:extLst>
              <a:ext uri="{FF2B5EF4-FFF2-40B4-BE49-F238E27FC236}">
                <a16:creationId xmlns:a16="http://schemas.microsoft.com/office/drawing/2014/main" id="{42093307-0ECD-8B5E-E073-7F12F2441EFD}"/>
              </a:ext>
            </a:extLst>
          </p:cNvPr>
          <p:cNvSpPr/>
          <p:nvPr/>
        </p:nvSpPr>
        <p:spPr>
          <a:xfrm>
            <a:off x="6307785" y="1306531"/>
            <a:ext cx="2713283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0003E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60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+mn-cs"/>
              </a:rPr>
              <a:t>APP</a:t>
            </a:r>
            <a:endParaRPr kumimoji="0" lang="ja-JP" altLang="en-US" sz="1400" b="1" i="0" u="none" strike="noStrike" kern="0" cap="none" spc="60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7" name="Picture 6">
            <a:extLst>
              <a:ext uri="{FF2B5EF4-FFF2-40B4-BE49-F238E27FC236}">
                <a16:creationId xmlns:a16="http://schemas.microsoft.com/office/drawing/2014/main" id="{C7A88B1D-DC95-B5DB-EA16-6F8F93C378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" r="469" b="31471"/>
          <a:stretch/>
        </p:blipFill>
        <p:spPr bwMode="auto">
          <a:xfrm>
            <a:off x="6354357" y="1922913"/>
            <a:ext cx="2620141" cy="39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7C9AD333-A7A3-31D9-635D-4483BD24A1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" b="32239"/>
          <a:stretch/>
        </p:blipFill>
        <p:spPr>
          <a:xfrm>
            <a:off x="6141520" y="1786582"/>
            <a:ext cx="3045815" cy="40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B693B-8ED3-DE4B-A1B6-AD34D3E21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C1A1EEC-5C70-78B9-67DB-EE855516FBA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F185ACA2-1F69-0599-D838-50C47273AC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A3C85714-1249-F83F-B14A-026638F01BDE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64116C2-BCEA-E24F-CC26-A5A363A814CA}"/>
              </a:ext>
            </a:extLst>
          </p:cNvPr>
          <p:cNvSpPr/>
          <p:nvPr/>
        </p:nvSpPr>
        <p:spPr>
          <a:xfrm>
            <a:off x="434975" y="5873818"/>
            <a:ext cx="9820652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※SP</a:t>
            </a:r>
            <a:r>
              <a:rPr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はスマートフォン、</a:t>
            </a:r>
            <a:r>
              <a:rPr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PC</a:t>
            </a:r>
            <a:r>
              <a:rPr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MD</a:t>
            </a:r>
            <a:r>
              <a:rPr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</a:t>
            </a:r>
            <a:r>
              <a:rPr lang="ja-JP" altLang="en-US" sz="800" kern="0">
                <a:solidFill>
                  <a:srgbClr val="0D0D0D"/>
                </a:solidFill>
                <a:latin typeface="Meiryo"/>
                <a:ea typeface="Meiryo"/>
              </a:rPr>
              <a:t>です。</a:t>
            </a:r>
            <a:endParaRPr lang="ja-JP" altLang="en-US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4" name="テキスト プレースホルダー 1">
            <a:extLst>
              <a:ext uri="{FF2B5EF4-FFF2-40B4-BE49-F238E27FC236}">
                <a16:creationId xmlns:a16="http://schemas.microsoft.com/office/drawing/2014/main" id="{2358BDE7-4DDE-5A21-7878-018EE0DA50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スマートフォン商品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2541073-09C0-E962-38A0-9F7AD64E7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876354"/>
              </p:ext>
            </p:extLst>
          </p:nvPr>
        </p:nvGraphicFramePr>
        <p:xfrm>
          <a:off x="479425" y="996716"/>
          <a:ext cx="11233149" cy="4666295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天気　トップ　トップパネル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内容変更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1000013321</a:t>
                      </a:r>
                      <a:endParaRPr kumimoji="1" lang="en-US" altLang="ja-JP" sz="105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2026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7607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33216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2603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天気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天気　トップ（アプリ）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日（水）～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" name="円/楕円 23">
            <a:extLst>
              <a:ext uri="{FF2B5EF4-FFF2-40B4-BE49-F238E27FC236}">
                <a16:creationId xmlns:a16="http://schemas.microsoft.com/office/drawing/2014/main" id="{5D94537D-6F18-7BFA-BDA5-F74B45027CBB}"/>
              </a:ext>
            </a:extLst>
          </p:cNvPr>
          <p:cNvSpPr>
            <a:spLocks noChangeAspect="1"/>
          </p:cNvSpPr>
          <p:nvPr/>
        </p:nvSpPr>
        <p:spPr>
          <a:xfrm>
            <a:off x="8379202" y="2364084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762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DD24B-DC3D-500E-D7C0-A43DA7109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2B28131D-1480-3401-05D1-AF56CAA1C26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223FEC8B-A01E-4A6F-5A38-A2B7D6C140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2" name="角丸四角形 4">
            <a:extLst>
              <a:ext uri="{FF2B5EF4-FFF2-40B4-BE49-F238E27FC236}">
                <a16:creationId xmlns:a16="http://schemas.microsoft.com/office/drawing/2014/main" id="{AC22310C-3750-52C5-4D3D-41A484C6B5B5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4" name="テキスト ボックス 5">
            <a:extLst>
              <a:ext uri="{FF2B5EF4-FFF2-40B4-BE49-F238E27FC236}">
                <a16:creationId xmlns:a16="http://schemas.microsoft.com/office/drawing/2014/main" id="{6A90E12B-E17A-8F1D-62BE-CD54431661DF}"/>
              </a:ext>
            </a:extLst>
          </p:cNvPr>
          <p:cNvSpPr txBox="1"/>
          <p:nvPr/>
        </p:nvSpPr>
        <p:spPr>
          <a:xfrm>
            <a:off x="479424" y="4924851"/>
            <a:ext cx="11233147" cy="1615827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=2.16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1635FAB-EBBD-EBDB-0E2E-50E617B509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959741"/>
              </p:ext>
            </p:extLst>
          </p:nvPr>
        </p:nvGraphicFramePr>
        <p:xfrm>
          <a:off x="338329" y="987425"/>
          <a:ext cx="8869171" cy="3879633"/>
        </p:xfrm>
        <a:graphic>
          <a:graphicData uri="http://schemas.openxmlformats.org/drawingml/2006/table">
            <a:tbl>
              <a:tblPr bandRow="1"/>
              <a:tblGrid>
                <a:gridCol w="157736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309879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4981929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</a:tblGrid>
              <a:tr h="4222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vCPM</a:t>
                      </a:r>
                      <a:r>
                        <a:rPr kumimoji="1" lang="en-US" altLang="ja-JP" sz="11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 </a:t>
                      </a:r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掛け率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天気　トップ　トップパネル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SP</a:t>
                      </a: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139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517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6513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54290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　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0" name="テキスト プレースホルダー 1">
            <a:extLst>
              <a:ext uri="{FF2B5EF4-FFF2-40B4-BE49-F238E27FC236}">
                <a16:creationId xmlns:a16="http://schemas.microsoft.com/office/drawing/2014/main" id="{467A7AAD-E747-EE0C-D837-E5106B19813A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>
                <a:solidFill>
                  <a:srgbClr val="000048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726732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45461-2631-3437-2C01-997C4364F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9AE427A3-8BCD-9B8E-D6F1-1D18E955979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endParaRPr lang="ja-JP" altLang="en-US" dirty="0"/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D1464C7-B92E-DA22-09D4-44BACFF620A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2995886"/>
            <a:ext cx="1586282" cy="1464484"/>
          </a:xfrm>
        </p:spPr>
      </p:pic>
      <p:sp>
        <p:nvSpPr>
          <p:cNvPr id="4" name="テキスト プレースホルダー 2">
            <a:extLst>
              <a:ext uri="{FF2B5EF4-FFF2-40B4-BE49-F238E27FC236}">
                <a16:creationId xmlns:a16="http://schemas.microsoft.com/office/drawing/2014/main" id="{479C523D-F488-767B-61FA-D76CFA734A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24200" y="4786187"/>
            <a:ext cx="5943600" cy="543702"/>
          </a:xfrm>
        </p:spPr>
        <p:txBody>
          <a:bodyPr/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400016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0AE8F-DB31-27FC-ED7C-66F10017C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6FCCDBC-3840-60B4-AC5C-5DB09054DF5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DDFCAE6-4D7F-A788-A788-3420E3419F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61226C90-A808-04C3-E63B-F1C400B360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DA21F6-FB29-1744-C733-F1B3AF519666}"/>
              </a:ext>
            </a:extLst>
          </p:cNvPr>
          <p:cNvSpPr/>
          <p:nvPr/>
        </p:nvSpPr>
        <p:spPr>
          <a:xfrm>
            <a:off x="7735365" y="6304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　 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の枠はホワイトリストで一部プロモーションで掲載可となる場合があります。</a:t>
            </a:r>
            <a:b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印のないカテゴリーは制限なしとなります。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 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C990CC-C268-2EF8-01C1-DEB71A0D8E58}"/>
              </a:ext>
            </a:extLst>
          </p:cNvPr>
          <p:cNvSpPr/>
          <p:nvPr/>
        </p:nvSpPr>
        <p:spPr>
          <a:xfrm>
            <a:off x="7880629" y="6315667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D53300D-F0FB-9A7C-929A-B69E0C522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14310"/>
              </p:ext>
            </p:extLst>
          </p:nvPr>
        </p:nvGraphicFramePr>
        <p:xfrm>
          <a:off x="479425" y="785697"/>
          <a:ext cx="8570641" cy="5382594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　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234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4DF4F3F0-E8BD-8F2D-CCD2-D48FEAC059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C2E434-12F9-9A31-7E21-8AD2562025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>
                <a:latin typeface="+mn-ea"/>
              </a:rPr>
              <a:t>商品スペック</a:t>
            </a:r>
            <a:endParaRPr lang="ja-JP" altLang="en-US" sz="1800" b="1" dirty="0">
              <a:latin typeface="+mn-ea"/>
              <a:ea typeface="+mn-ea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FB8049C5-D72D-E36E-C0D1-3DA158057634}"/>
              </a:ext>
            </a:extLst>
          </p:cNvPr>
          <p:cNvSpPr txBox="1">
            <a:spLocks/>
          </p:cNvSpPr>
          <p:nvPr/>
        </p:nvSpPr>
        <p:spPr>
          <a:xfrm>
            <a:off x="1943922" y="3429000"/>
            <a:ext cx="5414600" cy="360040"/>
          </a:xfrm>
          <a:prstGeom prst="rect">
            <a:avLst/>
          </a:prstGeom>
        </p:spPr>
        <p:txBody>
          <a:bodyPr tIns="9000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ja-JP" altLang="en-US" dirty="0">
                <a:latin typeface="+mn-ea"/>
              </a:rPr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720024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190B9-D4D0-0FC5-1A25-FD73EC5F6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7804D8CA-2B43-EA7C-7F27-2A88FC4838F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B02FE39-F2E5-6EEE-8C31-3FC41FA41A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2385C3EE-3077-82ED-4FBE-3BC673B605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4B0DA6D-6347-755D-0ABB-9F33E55C2FA2}"/>
              </a:ext>
            </a:extLst>
          </p:cNvPr>
          <p:cNvSpPr/>
          <p:nvPr/>
        </p:nvSpPr>
        <p:spPr>
          <a:xfrm>
            <a:off x="7735365" y="6304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　 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の枠はホワイトリストで一部プロモーションで掲載可となる場合があります。</a:t>
            </a:r>
            <a:b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印のないカテゴリーは制限なしとなります。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 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F575651-7C0A-281A-B3EE-B63D6F4599AE}"/>
              </a:ext>
            </a:extLst>
          </p:cNvPr>
          <p:cNvSpPr/>
          <p:nvPr/>
        </p:nvSpPr>
        <p:spPr>
          <a:xfrm>
            <a:off x="7880629" y="6315667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524C3614-0E90-0E0A-5C04-110B9EB1B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41592"/>
              </p:ext>
            </p:extLst>
          </p:nvPr>
        </p:nvGraphicFramePr>
        <p:xfrm>
          <a:off x="479425" y="785697"/>
          <a:ext cx="8570641" cy="5202594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天気　トップ　トップパネル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76439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性的部位治療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9533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性を連想させるクリエイティブ（デジタルエンターテインメント）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556426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FF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3485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電子たばこ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54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041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FA8DE-9CC6-8B23-3FCD-3F0AAF3F7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FDECBDB2-598C-C275-86DA-F806CE7D0B7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75C7351-E1DE-C691-1C06-331FC7558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ABAEDD4E-C642-41D3-593D-2271B479D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D3D9B77-A695-FEEC-C415-67DE00663E62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3277514"/>
          <a:ext cx="11248747" cy="1185970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FA6B53-EC21-3006-7EA0-979FDAC3BE84}"/>
              </a:ext>
            </a:extLst>
          </p:cNvPr>
          <p:cNvSpPr txBox="1"/>
          <p:nvPr/>
        </p:nvSpPr>
        <p:spPr>
          <a:xfrm>
            <a:off x="479425" y="1089025"/>
            <a:ext cx="11233150" cy="2132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広告主様の訴求したい商品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サービスが掲載制限カテゴリーに該当する場合、掲載を制限させていただくことがあります。</a:t>
            </a:r>
            <a:b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ディスプレイ広告（予約型）の掲載制限に関わる各カテゴリーの定義は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  <a:hlinkClick r:id="rId4"/>
              </a:rPr>
              <a:t>掲載制限カテゴリー定義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 を参照ください。</a:t>
            </a:r>
            <a:endParaRPr lang="en-US" altLang="ja-JP" sz="11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該当の可否について判断が難しい場合には、</a:t>
            </a:r>
            <a:r>
              <a:rPr lang="ja-JP" altLang="en-US" sz="14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50" charset="-128"/>
                <a:hlinkClick r:id="rId3"/>
              </a:rPr>
              <a:t>事前確認用フォーム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をご利用ください（審査目安：</a:t>
            </a:r>
            <a:r>
              <a:rPr lang="en-US" altLang="ja-JP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営業日）。</a:t>
            </a: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b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</a:b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掲載制限カテゴリーに該当すると判断できる場合は本フォームでの確認依頼は不要です。判断に迷う場合に限りご利用ください。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掲載面・広告商品ごとの掲載制限や事前提案可否は本フォームにおける確認の対象外です。</a:t>
            </a: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4" name="テキスト プレースホルダー 10">
            <a:extLst>
              <a:ext uri="{FF2B5EF4-FFF2-40B4-BE49-F238E27FC236}">
                <a16:creationId xmlns:a16="http://schemas.microsoft.com/office/drawing/2014/main" id="{1CE1CDF4-54E6-23EF-B17A-9F7DAEC41FD9}"/>
              </a:ext>
            </a:extLst>
          </p:cNvPr>
          <p:cNvSpPr txBox="1">
            <a:spLocks/>
          </p:cNvSpPr>
          <p:nvPr/>
        </p:nvSpPr>
        <p:spPr>
          <a:xfrm>
            <a:off x="2146044" y="4883979"/>
            <a:ext cx="9972335" cy="1224000"/>
          </a:xfrm>
          <a:prstGeom prst="rect">
            <a:avLst/>
          </a:prstGeom>
        </p:spPr>
        <p:txBody>
          <a:bodyPr lIns="0" tIns="36000" rIns="0" bIns="0" anchor="ctr"/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予約時に登録いただいた掲載制限の内容と、入稿後の広告カテゴリー審査に差異がある場合「カテゴリー差分」のメールが送付されます。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必ずご確認いただきますようお願いします。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ja-JP" dirty="0">
              <a:cs typeface="Calibri" panose="020F0502020204030204"/>
            </a:endParaRPr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55BE6426-5608-C60B-AC86-FD1F5C08867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1094919" y="4964710"/>
            <a:ext cx="970646" cy="8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396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F6915-C272-D983-E899-562A81063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283212-4F29-B55F-BD59-81FC7A1D3757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E4CF4C3-23F3-1247-DCCB-C0131889F8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F76FCA2A-A4DA-BE6A-FED8-865B132867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600" dirty="0">
              <a:solidFill>
                <a:schemeClr val="accent6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D285855-9DB4-7B15-873D-C0B8CE8E5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89505"/>
              </p:ext>
            </p:extLst>
          </p:nvPr>
        </p:nvGraphicFramePr>
        <p:xfrm>
          <a:off x="479425" y="1800164"/>
          <a:ext cx="11248747" cy="375916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パネル クインティ、ブランドパネル トップカバー、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Talk Head View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Premium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含む）を除く。）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lang="en-US" sz="1000" b="0" i="0" u="none" strike="noStrike" noProof="0" dirty="0" err="1">
                          <a:solidFill>
                            <a:srgbClr val="0D0D0D"/>
                          </a:solidFill>
                          <a:latin typeface="Meiryo"/>
                        </a:rPr>
                        <a:t>ブランドパネル</a:t>
                      </a:r>
                      <a:r>
                        <a:rPr lang="en-US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</a:rPr>
                        <a:t>　</a:t>
                      </a:r>
                      <a:r>
                        <a:rPr lang="en-US" sz="1000" b="0" i="0" u="none" strike="noStrike" noProof="0" dirty="0" err="1">
                          <a:solidFill>
                            <a:srgbClr val="0D0D0D"/>
                          </a:solidFill>
                          <a:latin typeface="Meiryo"/>
                        </a:rPr>
                        <a:t>トップインパクト、パノラマ、トピックスPRなどの予約型専用広告が対象です。予約型専用広告の詳細は入稿規定をご確認ください</a:t>
                      </a:r>
                      <a:r>
                        <a:rPr lang="en-US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</a:rPr>
                        <a:t>。</a:t>
                      </a:r>
                      <a:endParaRPr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掲載反映日の</a:t>
                      </a:r>
                      <a:endParaRPr lang="ja-JP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02AFF"/>
                          </a:solidFill>
                          <a:latin typeface="Meiryo"/>
                          <a:ea typeface="Meiryo"/>
                        </a:rPr>
                        <a:t>11営業日前</a:t>
                      </a: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まで</a:t>
                      </a:r>
                      <a:endParaRPr lang="ja-JP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（トピックスPRは7営業日前まで）</a:t>
                      </a:r>
                      <a:endParaRPr lang="ja-JP" dirty="0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AFF70F-70A6-96C7-8397-1D3A7221D2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851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A68EF-DC5C-AB93-DE10-2EA8A583C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5A69CDE-F32F-78D0-DF7B-437CC62968D5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A4C2231-C84D-D16D-782D-B75C91CD14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79424EAB-DC9A-DA1A-4AFD-B2CB3D0456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ディスプレイ広告（予約型）　共通免責事項・注意事項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C5270F-F64D-D0AA-74E7-6BDB63CEB232}"/>
              </a:ext>
            </a:extLst>
          </p:cNvPr>
          <p:cNvSpPr txBox="1"/>
          <p:nvPr/>
        </p:nvSpPr>
        <p:spPr>
          <a:xfrm>
            <a:off x="479425" y="1089025"/>
            <a:ext cx="11233149" cy="2700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本資料に記載の免責事項・注意事項のほか、広告取扱基本規定、広告掲載基準、入稿規定など各種規約、ガイドライン、ヘルプにも</a:t>
            </a:r>
            <a:b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ディスプレイ広告（予約型）に関する共通免責事項・注意事項があります。併せてご確認ください。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https://www.lycbiz.com/jp/download/yahoo/</a:t>
            </a:r>
            <a:b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dirty="0">
                <a:solidFill>
                  <a:srgbClr val="1D1C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https://www.lycbiz.com/jp/terms-and-policies/yahoo/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5"/>
              </a:rPr>
              <a:t>https://ads-help.yahoo-net.jp/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6"/>
              </a:rPr>
              <a:t>https://ads-help.yahoo-net.jp/s/article/H000044533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0763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1A2AF-BFFE-9C05-14BA-9B616038F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C28088-887D-2EA9-37A2-54BF49E5246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41F822F-2EDB-C567-AFA7-5070412F7B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1A5D6781-5978-B78C-DF0F-DFC9C14AB5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よくあるお問い合わせ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7D67BC-2F99-54F7-60FB-134977932BB3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3"/>
              </a:rPr>
              <a:t>https://ads-help.yahoo-net.jp/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60E8229-3AB4-190C-B0C2-879DB1554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5819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/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5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5DBA05C-FB0B-ABF4-2168-45F4DC1D86E2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68F32C1-DB10-FF72-231A-E4E821BD1EAF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662546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71016-3AC6-0040-7787-C77AF67D8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B81D4E0D-DA7C-3633-E2AC-4823559E263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911397D-6936-624B-F04F-3130E37095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DC3AFE3D-4DCD-6446-68E0-D73B773B5B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更新履歴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54ACB5-88FA-51CE-6187-E507593F836B}"/>
              </a:ext>
            </a:extLst>
          </p:cNvPr>
          <p:cNvSpPr txBox="1"/>
          <p:nvPr/>
        </p:nvSpPr>
        <p:spPr>
          <a:xfrm>
            <a:off x="479425" y="1089025"/>
            <a:ext cx="11233149" cy="5062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P9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以下のスケジュールを更新しました。</a:t>
            </a:r>
            <a:b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25H2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商品の有効期間延長日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655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318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プレースホルダー 10">
            <a:extLst>
              <a:ext uri="{FF2B5EF4-FFF2-40B4-BE49-F238E27FC236}">
                <a16:creationId xmlns:a16="http://schemas.microsoft.com/office/drawing/2014/main" id="{83FBD00F-77AA-93C7-31A2-FA74AFB239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37" b="137"/>
          <a:stretch/>
        </p:blipFill>
        <p:spPr>
          <a:solidFill>
            <a:srgbClr val="FFFFFF"/>
          </a:solidFill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A29292-73BA-9A2F-5F05-E36BF8F774F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E674F640-62D4-F9A0-1F1C-08F19ECDCC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534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871123-58EC-38C7-510E-1AE2E9D473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この資料について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42F28FB-EB91-1ECF-3548-F0E5DE78936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A74C0EE-3031-5F64-7DD4-9AD8C76FF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C0E71C-C6E4-BF44-C55A-7C06F1EF29AE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天気・災害のセールスシートです。その他商品のセールスシートや販促資料は下記をご覧ください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C6FAE239-7433-4BA0-B9C1-0701274ED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882301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en-US" altLang="ja-JP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天気・災害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ja-JP" altLang="en-US" sz="10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（エージェンシーポータル）</a:t>
                      </a:r>
                    </a:p>
                    <a:p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ja-JP" altLang="en-US" sz="10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エージェンシーポータル）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68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7D8BE2-0870-CF9B-6459-6E5E2DE52E45}"/>
              </a:ext>
            </a:extLst>
          </p:cNvPr>
          <p:cNvSpPr/>
          <p:nvPr/>
        </p:nvSpPr>
        <p:spPr>
          <a:xfrm>
            <a:off x="555391" y="1570842"/>
            <a:ext cx="11175398" cy="4902147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．プラットフォーム統合以降の商品リリース情報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．予約型商品全体にかかわる変更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・ターゲティング項目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月の期またぎ掲載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・掲載制限カテゴリーリストの追加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・制作費申し込みフォームの変更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．ドキュメント関連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・共通免責事項のヘルプ記載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・セールスシートの掲載場所追加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F1770C09-0F0F-4280-8641-22BC832B88A4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変更点・お知らせサマリー</a:t>
            </a:r>
          </a:p>
        </p:txBody>
      </p:sp>
    </p:spTree>
    <p:extLst>
      <p:ext uri="{BB962C8B-B14F-4D97-AF65-F5344CB8AC3E}">
        <p14:creationId xmlns:p14="http://schemas.microsoft.com/office/powerpoint/2010/main" val="70830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F690E-9083-83CC-EF6F-716EC6DDE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82F5F89-C156-6C44-9689-7E07AD77D883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5002325-8F53-1A7A-4F5A-1CBF19F0B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17615CA-9073-50A6-DCE0-3171BA9E53B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05BFCE5-B90C-0ABB-0540-8592A2E8488A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ヤフー広告として、新プラットフォームの管理画面よりご予約いただきます。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ディスプレイ広告の広告管理ツールから予約することができます。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仕様は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ディスプレイ広告に準じます。）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 ディスプレイ広告（予約型）のリリーススケジュールは以下の通りです。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C3CEF8E8-5E58-994C-F875-7C68056B8A45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．プラットフォーム統合以降の商品リリース情報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4E2349A0-ED93-AA47-F509-19140175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678264"/>
              </p:ext>
            </p:extLst>
          </p:nvPr>
        </p:nvGraphicFramePr>
        <p:xfrm>
          <a:off x="1301205" y="3416977"/>
          <a:ext cx="9589589" cy="2606012"/>
        </p:xfrm>
        <a:graphic>
          <a:graphicData uri="http://schemas.openxmlformats.org/drawingml/2006/table">
            <a:tbl>
              <a:tblPr bandRow="1"/>
              <a:tblGrid>
                <a:gridCol w="2686781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6902808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4033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リリース日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商品名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2025/12/17(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Premium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2026/1/14(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トピックス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PR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SP/PC/MD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757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2026/1/21(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ブランドパネル、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トップページカスタマイズ、</a:t>
                      </a:r>
                      <a:endParaRPr kumimoji="1" lang="en-US" altLang="ja-JP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トップページインタラクション企画</a:t>
                      </a: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ニュース タイアップ、スポーツナビ タイアップ、サストモ　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スポンサードコンテンツ、</a:t>
                      </a:r>
                      <a:endParaRPr kumimoji="1" lang="en-US" altLang="ja-JP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　タイアップ、</a:t>
                      </a:r>
                      <a:r>
                        <a:rPr kumimoji="1" lang="en-US" altLang="ja-JP" sz="1100" b="0" kern="120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! 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タイアップ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2026/1/28(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スポーツナビ、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天気・災害、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中面プライムディスプレイ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2026/2/4(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911264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未定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NEWS Top Ad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294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950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21E17-6245-6329-8FE6-358CA4B66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70A9515-CB80-CC1F-275A-3878067C9FB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750946-0495-3EEA-012D-2EB7BC92EB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E083F526-3F9F-78DD-9729-1625BB7B030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D23057C-EE07-3D33-4B2B-998E8A7731C4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・ターゲティングの掛け率が変更になります。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2C5E340A-2935-2198-C829-50D81B3FD14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2</a:t>
            </a:r>
            <a:r>
              <a:rPr lang="ja-JP" altLang="en-US" b="1" dirty="0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5DF7198-B933-D5FA-7D5B-28187E9A5C35}"/>
              </a:ext>
            </a:extLst>
          </p:cNvPr>
          <p:cNvGraphicFramePr>
            <a:graphicFrameLocks noGrp="1"/>
          </p:cNvGraphicFramePr>
          <p:nvPr/>
        </p:nvGraphicFramePr>
        <p:xfrm>
          <a:off x="830178" y="2585875"/>
          <a:ext cx="5126121" cy="2398708"/>
        </p:xfrm>
        <a:graphic>
          <a:graphicData uri="http://schemas.openxmlformats.org/drawingml/2006/table">
            <a:tbl>
              <a:tblPr bandRow="1"/>
              <a:tblGrid>
                <a:gridCol w="114549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652138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25855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069938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4193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最大掛け率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デバイス（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OS)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90604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性別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90604">
                <a:tc row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エリア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都道府県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1.30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99537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6200" marR="76200" marT="53340" marB="5334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市区郡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1.56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05C69C6-46EE-FBFE-3EC5-4A95C5C60DF3}"/>
              </a:ext>
            </a:extLst>
          </p:cNvPr>
          <p:cNvGraphicFramePr>
            <a:graphicFrameLocks noGrp="1"/>
          </p:cNvGraphicFramePr>
          <p:nvPr/>
        </p:nvGraphicFramePr>
        <p:xfrm>
          <a:off x="6095999" y="2585875"/>
          <a:ext cx="5360873" cy="3609818"/>
        </p:xfrm>
        <a:graphic>
          <a:graphicData uri="http://schemas.openxmlformats.org/drawingml/2006/table">
            <a:tbl>
              <a:tblPr bandRow="1"/>
              <a:tblGrid>
                <a:gridCol w="1336744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589001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31619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18936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38592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オーディエンスリスト（配信）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1758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06343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488764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オーディエンスリスト（除外）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8925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15241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FQ</a:t>
                      </a: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キャップ　</a:t>
                      </a:r>
                    </a:p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38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B151F-DFE6-73B6-B579-593B3A0A6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B7808A2-CDB7-A0BF-E48F-1CD6FD684C64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0EAD2BB-47DE-0518-5E03-B5536E1896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00539713-427F-B104-3E77-1D5565ED5D1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52250BB-8DD6-7083-677D-6CE67F6F6D01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・共通オーディエンスの「除外」が設定可能になります。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・オーディエンスリスト（ヤフー提供）のリスト改廃を行いました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982C9584-4299-CA1B-FC00-514B367CA72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2</a:t>
            </a:r>
            <a:r>
              <a:rPr lang="ja-JP" altLang="en-US" b="1" dirty="0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0BA5276-715C-9838-4DCF-70E9A3F96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944328"/>
              </p:ext>
            </p:extLst>
          </p:nvPr>
        </p:nvGraphicFramePr>
        <p:xfrm>
          <a:off x="913977" y="3371497"/>
          <a:ext cx="3898652" cy="1889303"/>
        </p:xfrm>
        <a:graphic>
          <a:graphicData uri="http://schemas.openxmlformats.org/drawingml/2006/table">
            <a:tbl>
              <a:tblPr bandRow="1"/>
              <a:tblGrid>
                <a:gridCol w="389865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5632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廃止リスト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306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メディア視聴ターゲティング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ファンターゲティング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7300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チラシ非閲覧ターゲティング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SDGs</a:t>
                      </a: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0E7C293-8456-293C-D3E5-545995006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93093"/>
              </p:ext>
            </p:extLst>
          </p:nvPr>
        </p:nvGraphicFramePr>
        <p:xfrm>
          <a:off x="5009570" y="3371496"/>
          <a:ext cx="6268453" cy="2320974"/>
        </p:xfrm>
        <a:graphic>
          <a:graphicData uri="http://schemas.openxmlformats.org/drawingml/2006/table">
            <a:tbl>
              <a:tblPr bandRow="1"/>
              <a:tblGrid>
                <a:gridCol w="185591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911231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855743837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2773706331"/>
                    </a:ext>
                  </a:extLst>
                </a:gridCol>
              </a:tblGrid>
              <a:tr h="50225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継続リスト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ターゲティング係数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40048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361047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211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自動車関心</a:t>
                      </a:r>
                      <a:endParaRPr lang="en-US" altLang="ja-JP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3570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企業ターゲティング　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88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58460-6871-6E9B-A3A7-ED9CAB107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EDB2D63-9CA4-46D5-DDA7-4F99987967C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A4495F7-F76A-2567-8015-08B3FE2B2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2F3181B6-55BB-C323-61F0-BA1486C685F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BF7989A-B3AD-E541-E1D7-2118964E93D0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月の期またぎ購入について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日（木）に、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商品の有効期間を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日から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日まで延長します。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月をまたいだ期間を購入する場合は、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日以降の「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商品」をご利用ください。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ただし、ターゲティングをかけて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月を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またぐ場合は、変更前のターゲティング係数が適用されます。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/>
              <a:t>※25H2</a:t>
            </a:r>
            <a:r>
              <a:rPr lang="ja-JP" altLang="en-US" sz="1600" dirty="0"/>
              <a:t>商品の延長対応日は、各商品ごとに異なります。該当商品のセールスシートをご参照ください。</a:t>
            </a:r>
            <a:endParaRPr lang="en-US" altLang="ja-JP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41F8971-D6A2-E1E6-EBFC-90D6C4D106B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8162134-1E76-C38E-EF8C-AAD36E6FF47C}"/>
              </a:ext>
            </a:extLst>
          </p:cNvPr>
          <p:cNvCxnSpPr>
            <a:cxnSpLocks/>
          </p:cNvCxnSpPr>
          <p:nvPr/>
        </p:nvCxnSpPr>
        <p:spPr>
          <a:xfrm>
            <a:off x="959736" y="3913380"/>
            <a:ext cx="10225136" cy="0"/>
          </a:xfrm>
          <a:prstGeom prst="straightConnector1">
            <a:avLst/>
          </a:prstGeom>
          <a:ln>
            <a:solidFill>
              <a:srgbClr val="0200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6260C15-B141-5847-913F-0721D093E90B}"/>
              </a:ext>
            </a:extLst>
          </p:cNvPr>
          <p:cNvSpPr txBox="1"/>
          <p:nvPr/>
        </p:nvSpPr>
        <p:spPr>
          <a:xfrm>
            <a:off x="9047226" y="335460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F19A8C9-7A92-0AF1-3E9D-FBFD3FBBC104}"/>
              </a:ext>
            </a:extLst>
          </p:cNvPr>
          <p:cNvSpPr txBox="1"/>
          <p:nvPr/>
        </p:nvSpPr>
        <p:spPr>
          <a:xfrm>
            <a:off x="6356238" y="3388815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2/12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341C47-1821-1969-7709-7516ADC4BF39}"/>
              </a:ext>
            </a:extLst>
          </p:cNvPr>
          <p:cNvSpPr txBox="1"/>
          <p:nvPr/>
        </p:nvSpPr>
        <p:spPr>
          <a:xfrm>
            <a:off x="8201260" y="3359274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3/31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96C1DA-DF08-A88C-9863-253D22347D4A}"/>
              </a:ext>
            </a:extLst>
          </p:cNvPr>
          <p:cNvSpPr txBox="1"/>
          <p:nvPr/>
        </p:nvSpPr>
        <p:spPr>
          <a:xfrm>
            <a:off x="2412887" y="36131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5630A3-FAE7-4B88-C7B3-B6D1CA52100A}"/>
              </a:ext>
            </a:extLst>
          </p:cNvPr>
          <p:cNvSpPr txBox="1"/>
          <p:nvPr/>
        </p:nvSpPr>
        <p:spPr>
          <a:xfrm>
            <a:off x="6500859" y="3633660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DC2860A-C7D2-BE5B-DE49-1D1B6280BB25}"/>
              </a:ext>
            </a:extLst>
          </p:cNvPr>
          <p:cNvSpPr/>
          <p:nvPr/>
        </p:nvSpPr>
        <p:spPr>
          <a:xfrm>
            <a:off x="2598825" y="4174653"/>
            <a:ext cx="6160169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0D2DD22-4764-9C9D-AD07-B643C029884C}"/>
              </a:ext>
            </a:extLst>
          </p:cNvPr>
          <p:cNvSpPr txBox="1"/>
          <p:nvPr/>
        </p:nvSpPr>
        <p:spPr>
          <a:xfrm>
            <a:off x="2379183" y="3386404"/>
            <a:ext cx="1732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9/1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C341DBC-2B15-5D10-4DBC-8CCF42A96D78}"/>
              </a:ext>
            </a:extLst>
          </p:cNvPr>
          <p:cNvSpPr/>
          <p:nvPr/>
        </p:nvSpPr>
        <p:spPr>
          <a:xfrm>
            <a:off x="2598825" y="5041856"/>
            <a:ext cx="8586047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7B02EFF-B54B-FDFF-6A92-08B5CA731F4F}"/>
              </a:ext>
            </a:extLst>
          </p:cNvPr>
          <p:cNvSpPr/>
          <p:nvPr/>
        </p:nvSpPr>
        <p:spPr>
          <a:xfrm>
            <a:off x="6261463" y="5029574"/>
            <a:ext cx="811431" cy="417620"/>
          </a:xfrm>
          <a:prstGeom prst="rect">
            <a:avLst/>
          </a:prstGeom>
          <a:solidFill>
            <a:srgbClr val="002A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期間延長対応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AF7C84B-7EE1-AC4A-87A5-5D4817690B91}"/>
              </a:ext>
            </a:extLst>
          </p:cNvPr>
          <p:cNvSpPr txBox="1"/>
          <p:nvPr/>
        </p:nvSpPr>
        <p:spPr>
          <a:xfrm>
            <a:off x="10763731" y="333856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4/30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015AA4E-6409-3C8D-73D9-A9663C2C3C78}"/>
              </a:ext>
            </a:extLst>
          </p:cNvPr>
          <p:cNvSpPr/>
          <p:nvPr/>
        </p:nvSpPr>
        <p:spPr>
          <a:xfrm>
            <a:off x="8758995" y="5871668"/>
            <a:ext cx="2405828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20C4AA1-90A6-C337-CF23-D8AC4B104606}"/>
              </a:ext>
            </a:extLst>
          </p:cNvPr>
          <p:cNvSpPr/>
          <p:nvPr/>
        </p:nvSpPr>
        <p:spPr>
          <a:xfrm>
            <a:off x="8758995" y="5029573"/>
            <a:ext cx="2405828" cy="426004"/>
          </a:xfrm>
          <a:prstGeom prst="rect">
            <a:avLst/>
          </a:prstGeom>
          <a:noFill/>
          <a:ln w="38100">
            <a:solidFill>
              <a:schemeClr val="accent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角丸四角形 20">
            <a:extLst>
              <a:ext uri="{FF2B5EF4-FFF2-40B4-BE49-F238E27FC236}">
                <a16:creationId xmlns:a16="http://schemas.microsoft.com/office/drawing/2014/main" id="{E55711DB-B32A-8709-BA78-BFBA8D8F2371}"/>
              </a:ext>
            </a:extLst>
          </p:cNvPr>
          <p:cNvSpPr/>
          <p:nvPr/>
        </p:nvSpPr>
        <p:spPr>
          <a:xfrm>
            <a:off x="719834" y="4178960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3/31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20">
            <a:extLst>
              <a:ext uri="{FF2B5EF4-FFF2-40B4-BE49-F238E27FC236}">
                <a16:creationId xmlns:a16="http://schemas.microsoft.com/office/drawing/2014/main" id="{761ACECA-54C0-B92D-88C5-DCC9F873CFAC}"/>
              </a:ext>
            </a:extLst>
          </p:cNvPr>
          <p:cNvSpPr/>
          <p:nvPr/>
        </p:nvSpPr>
        <p:spPr>
          <a:xfrm>
            <a:off x="727853" y="4998035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b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4/30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角丸四角形 20">
            <a:extLst>
              <a:ext uri="{FF2B5EF4-FFF2-40B4-BE49-F238E27FC236}">
                <a16:creationId xmlns:a16="http://schemas.microsoft.com/office/drawing/2014/main" id="{33D9FF6A-C721-4D30-0CEC-69C1558FF2D6}"/>
              </a:ext>
            </a:extLst>
          </p:cNvPr>
          <p:cNvSpPr/>
          <p:nvPr/>
        </p:nvSpPr>
        <p:spPr>
          <a:xfrm>
            <a:off x="723843" y="5829456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1915AE0-55E6-6FE5-B57E-054BFCD3540B}"/>
              </a:ext>
            </a:extLst>
          </p:cNvPr>
          <p:cNvSpPr txBox="1"/>
          <p:nvPr/>
        </p:nvSpPr>
        <p:spPr>
          <a:xfrm>
            <a:off x="8535836" y="36164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ADB776D-016D-F2BB-D55C-2D9394A323EC}"/>
              </a:ext>
            </a:extLst>
          </p:cNvPr>
          <p:cNvSpPr txBox="1"/>
          <p:nvPr/>
        </p:nvSpPr>
        <p:spPr>
          <a:xfrm>
            <a:off x="8875859" y="3619628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FEA7C28-8511-F8D6-E4D4-A5A5E317780C}"/>
              </a:ext>
            </a:extLst>
          </p:cNvPr>
          <p:cNvSpPr txBox="1"/>
          <p:nvPr/>
        </p:nvSpPr>
        <p:spPr>
          <a:xfrm>
            <a:off x="715991" y="3949410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</a:rPr>
              <a:t>11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日まで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B2B29F-961E-E704-F419-FFCA8AFC5E33}"/>
              </a:ext>
            </a:extLst>
          </p:cNvPr>
          <p:cNvSpPr txBox="1"/>
          <p:nvPr/>
        </p:nvSpPr>
        <p:spPr>
          <a:xfrm>
            <a:off x="711979" y="4756453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  <a:latin typeface="Calibri" panose="020F0502020204030204" pitchFamily="34" charset="0"/>
                <a:ea typeface="メイリオ" panose="020B0604030504040204" pitchFamily="34" charset="-128"/>
              </a:rPr>
              <a:t>12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日以降</a:t>
            </a:r>
          </a:p>
        </p:txBody>
      </p:sp>
    </p:spTree>
    <p:extLst>
      <p:ext uri="{BB962C8B-B14F-4D97-AF65-F5344CB8AC3E}">
        <p14:creationId xmlns:p14="http://schemas.microsoft.com/office/powerpoint/2010/main" val="32019890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旧CBCレイアウト（広告主・代理店限定）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BCレイアウト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BCレイアウト（広告主・代理店限定）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30879</TotalTime>
  <Words>3337</Words>
  <Application>Microsoft Office PowerPoint</Application>
  <PresentationFormat>ワイド画面</PresentationFormat>
  <Paragraphs>570</Paragraphs>
  <Slides>26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8" baseType="lpstr">
      <vt:lpstr>Meiryo UI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旧CBCレイアウト（広告主・代理店限定）</vt:lpstr>
      <vt:lpstr>CBCレイアウト</vt:lpstr>
      <vt:lpstr>CBCレイアウト（広告主・代理店限定）</vt:lpstr>
      <vt:lpstr>think-cellスライド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中根めぐ美</dc:creator>
  <cp:lastModifiedBy>大原 真由美</cp:lastModifiedBy>
  <cp:revision>493</cp:revision>
  <dcterms:created xsi:type="dcterms:W3CDTF">2023-12-19T04:51:39Z</dcterms:created>
  <dcterms:modified xsi:type="dcterms:W3CDTF">2026-01-29T07:08:53Z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2024-12-09T10:06:27Z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94134af2-6eab-4cb2-bb90-ea6d823ac536</vt:lpwstr>
  </property>
  <property fmtid="{D5CDD505-2E9C-101B-9397-08002B2CF9AE}" pid="8" name="MSIP_Label_defa4170-0d19-0005-0004-bc88714345d2_ContentBits">
    <vt:lpwstr>0</vt:lpwstr>
  </property>
</Properties>
</file>